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68" r:id="rId5"/>
    <p:sldId id="269" r:id="rId6"/>
    <p:sldId id="270" r:id="rId7"/>
    <p:sldId id="271" r:id="rId8"/>
    <p:sldId id="259" r:id="rId9"/>
    <p:sldId id="261" r:id="rId10"/>
    <p:sldId id="262" r:id="rId11"/>
    <p:sldId id="272" r:id="rId12"/>
    <p:sldId id="260" r:id="rId13"/>
    <p:sldId id="264" r:id="rId14"/>
    <p:sldId id="265" r:id="rId15"/>
    <p:sldId id="266" r:id="rId16"/>
    <p:sldId id="267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10" y="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D8B76-E7C7-43CA-8BA7-537E158848D8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DD31F3-1017-4BA0-B554-A9D5FBC9D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960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26,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r>
              <a:rPr lang="en-US"/>
              <a:t>AESIS Workshop - Juan Rogers (c) All rights reserved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26,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AESIS Workshop - Juan Rogers (c) All rights reserved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26,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AESIS Workshop - Juan Rogers (c) All rights reserved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26,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AESIS Workshop - Juan Rogers (c) All rights reserved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26,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AESIS Workshop - Juan Rogers (c) All rights reserved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26,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AESIS Workshop - Juan Rogers (c) All rights reserved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26,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AESIS Workshop - Juan Rogers (c) All rights reserved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26,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AESIS Workshop - Juan Rogers (c) All rights reserved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26,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AESIS Workshop - Juan Rogers (c) All rights reserved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26,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AESIS Workshop - Juan Rogers (c) All rights reserved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26,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AESIS Workshop - Juan Rogers (c) All rights reserved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26,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AESIS Workshop - Juan Rogers (c) All rights reserved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26, 2022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AESIS Workshop - Juan Rogers (c) All rights reserved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26,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AESIS Workshop - Juan Rogers (c) All rights reserved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26, 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AESIS Workshop - Juan Rogers (c) All rights reserved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26,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AESIS Workshop - Juan Rogers (c) All rights reserved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26,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AESIS Workshop - Juan Rogers (c) All rights reserved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en-US"/>
              <a:t>May 26,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en-US"/>
              <a:t>AESIS Workshop - Juan Rogers (c) All rights reserved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41660-C300-9C3C-03B8-44DBC6B724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Current and Emerging Approaches to Impact Evaluation: The Need for Systems Perspectives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457095-CDA2-64A2-B634-A31ACCA544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Juan D. Rogers</a:t>
            </a:r>
          </a:p>
          <a:p>
            <a:r>
              <a:rPr lang="en-US" dirty="0"/>
              <a:t>School of Public Policy</a:t>
            </a:r>
          </a:p>
          <a:p>
            <a:r>
              <a:rPr lang="en-US" dirty="0"/>
              <a:t>Georgia Institute of Technology</a:t>
            </a:r>
          </a:p>
        </p:txBody>
      </p:sp>
    </p:spTree>
    <p:extLst>
      <p:ext uri="{BB962C8B-B14F-4D97-AF65-F5344CB8AC3E}">
        <p14:creationId xmlns:p14="http://schemas.microsoft.com/office/powerpoint/2010/main" val="6932284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358CF-1CC9-5C27-62F3-B4E04C038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805814"/>
          </a:xfrm>
        </p:spPr>
        <p:txBody>
          <a:bodyPr/>
          <a:lstStyle/>
          <a:p>
            <a:r>
              <a:rPr lang="en-US" dirty="0"/>
              <a:t>1. Policy Mix Effectiveness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A0A86AD-DDC0-0D86-FA9D-346B558C1C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2635" y="1542825"/>
            <a:ext cx="8245202" cy="4340450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84B74E-BA4E-4307-486B-92DDE0D62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26, 2022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68E877-C46A-9AA8-5210-8FD2774AF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AESIS Workshop - Juan Rogers (c) All rights reserved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735872-0B05-9F7D-9595-39E0BAC8A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09297C-5243-D20D-7C43-A184B2A77ED4}"/>
              </a:ext>
            </a:extLst>
          </p:cNvPr>
          <p:cNvSpPr txBox="1"/>
          <p:nvPr/>
        </p:nvSpPr>
        <p:spPr>
          <a:xfrm flipH="1">
            <a:off x="1303019" y="5334456"/>
            <a:ext cx="166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From Erik Arnold 2004)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46787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7ABC4-4F87-13AB-5DC7-90894A835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Policy Mix Effectiveness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6B6FD-FAF2-AF42-D65E-43ACF7C8DB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Connections and interactions are key features of “system-ness” </a:t>
            </a:r>
          </a:p>
          <a:p>
            <a:pPr lvl="1"/>
            <a:r>
              <a:rPr lang="en-US" dirty="0"/>
              <a:t>Rather than the components themselves (what is evaluated the most)</a:t>
            </a:r>
          </a:p>
          <a:p>
            <a:r>
              <a:rPr lang="en-US" dirty="0"/>
              <a:t>The main finding must be an “emergent” pattern of the whole</a:t>
            </a:r>
          </a:p>
          <a:p>
            <a:pPr lvl="1"/>
            <a:r>
              <a:rPr lang="en-US" dirty="0"/>
              <a:t>Will be dynamic (a function of time)</a:t>
            </a:r>
          </a:p>
          <a:p>
            <a:pPr lvl="1"/>
            <a:r>
              <a:rPr lang="en-US" dirty="0"/>
              <a:t>Will require combination of measures</a:t>
            </a:r>
          </a:p>
          <a:p>
            <a:pPr lvl="1"/>
            <a:r>
              <a:rPr lang="en-US" dirty="0"/>
              <a:t>The framework conditions or general context will set the stage for its meaning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213F57-29E6-6845-304F-DE76706EE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26,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F99530-3B01-3769-C469-59BD4D12D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AESIS Workshop - Juan Rogers (c) All rights reserved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19FF04-C791-2F9F-3108-8FFBF7E6F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438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EE031-C351-55F8-E000-D5A5BC793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268835"/>
          </a:xfrm>
        </p:spPr>
        <p:txBody>
          <a:bodyPr/>
          <a:lstStyle/>
          <a:p>
            <a:r>
              <a:rPr lang="en-US" dirty="0"/>
              <a:t>2. Agency Effectiveness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AE397-BE28-99DF-4219-6C7C0E3435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5462" y="2438399"/>
            <a:ext cx="5402510" cy="335280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Goal attainment is too narrow</a:t>
            </a:r>
          </a:p>
          <a:p>
            <a:pPr lvl="1"/>
            <a:r>
              <a:rPr lang="en-US" dirty="0"/>
              <a:t>It ignores the broader context and mission</a:t>
            </a:r>
          </a:p>
          <a:p>
            <a:pPr lvl="1"/>
            <a:r>
              <a:rPr lang="en-US" dirty="0"/>
              <a:t>Today’s success may not be sustainable</a:t>
            </a:r>
          </a:p>
          <a:p>
            <a:pPr lvl="1"/>
            <a:r>
              <a:rPr lang="en-US" dirty="0"/>
              <a:t>Or not consistent in time</a:t>
            </a:r>
          </a:p>
          <a:p>
            <a:r>
              <a:rPr lang="en-US" dirty="0"/>
              <a:t>Systemic contributions to success:</a:t>
            </a:r>
          </a:p>
          <a:p>
            <a:pPr lvl="1"/>
            <a:r>
              <a:rPr lang="en-US" dirty="0"/>
              <a:t>Stakeholder support</a:t>
            </a:r>
          </a:p>
          <a:p>
            <a:pPr lvl="1"/>
            <a:r>
              <a:rPr lang="en-US" dirty="0"/>
              <a:t>Functional organizational processes</a:t>
            </a:r>
          </a:p>
          <a:p>
            <a:pPr lvl="1"/>
            <a:r>
              <a:rPr lang="en-US" dirty="0"/>
              <a:t>Continuity of resource availability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17872E-86E2-1495-5FFA-3AC59EBE41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8575" y="2438399"/>
            <a:ext cx="3620152" cy="3259112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935429-7F03-871E-62AF-218CFF034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26, 2022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1EC6F1-3FAB-8229-A608-965446344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AESIS Workshop - Juan Rogers (c) All rights reserved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C853F6-DF49-633B-3BE5-95D0CACB7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557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43AC3-1739-41AD-98C7-98D3C6CFA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419837"/>
          </a:xfrm>
        </p:spPr>
        <p:txBody>
          <a:bodyPr/>
          <a:lstStyle/>
          <a:p>
            <a:r>
              <a:rPr lang="en-US" dirty="0"/>
              <a:t>3. Field Level Assessment of Science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26281-C1A6-4038-8D4B-186D18F14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105637"/>
            <a:ext cx="10018713" cy="3685563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Philanthropic support of science focuses heavily on basic research</a:t>
            </a:r>
          </a:p>
          <a:p>
            <a:r>
              <a:rPr lang="en-US" sz="2800" dirty="0"/>
              <a:t>Dimensions of basic research are rarely articulated</a:t>
            </a:r>
          </a:p>
          <a:p>
            <a:r>
              <a:rPr lang="en-US" sz="2800" dirty="0"/>
              <a:t>They include at least the following:</a:t>
            </a:r>
          </a:p>
          <a:p>
            <a:pPr lvl="1"/>
            <a:r>
              <a:rPr lang="en-US" sz="2600" dirty="0"/>
              <a:t>Institutional setting</a:t>
            </a:r>
          </a:p>
          <a:p>
            <a:pPr lvl="1"/>
            <a:r>
              <a:rPr lang="en-US" sz="2600" dirty="0"/>
              <a:t>Human resource development</a:t>
            </a:r>
          </a:p>
          <a:p>
            <a:pPr lvl="1"/>
            <a:r>
              <a:rPr lang="en-US" sz="2600" dirty="0"/>
              <a:t>Content types</a:t>
            </a:r>
          </a:p>
          <a:p>
            <a:pPr lvl="1"/>
            <a:r>
              <a:rPr lang="en-US" sz="2600" dirty="0"/>
              <a:t>Uncertainty management</a:t>
            </a:r>
          </a:p>
          <a:p>
            <a:pPr lvl="1"/>
            <a:r>
              <a:rPr lang="en-US" sz="2600" dirty="0"/>
              <a:t>Expected products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1E99DC-17EC-4B12-A3F0-13590CA13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26,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6E9AE-840D-4F75-BE75-2C2DA83FD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AESIS Workshop - Juan Rogers (c) All rights reserved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61A4BB-93CA-4812-B0A1-10ECC8CAB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286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563"/>
    </mc:Choice>
    <mc:Fallback xmlns="">
      <p:transition spd="slow" advTm="10563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084E7-D987-4FC7-88C2-C4B493DEC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57105"/>
          </a:xfrm>
        </p:spPr>
        <p:txBody>
          <a:bodyPr/>
          <a:lstStyle/>
          <a:p>
            <a:r>
              <a:rPr lang="en-US" dirty="0"/>
              <a:t>3. Features of Each Dimension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E81B4-8C10-4DA8-8645-1CF4B9CC4B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7621" y="1359017"/>
            <a:ext cx="10605401" cy="458877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Attributes of each dimension</a:t>
            </a:r>
          </a:p>
          <a:p>
            <a:pPr lvl="1"/>
            <a:r>
              <a:rPr lang="en-US" dirty="0"/>
              <a:t>Institutional setting</a:t>
            </a:r>
          </a:p>
          <a:p>
            <a:pPr lvl="2"/>
            <a:r>
              <a:rPr lang="en-US" dirty="0"/>
              <a:t>Academic culture; rewards on productivity and creativity; grants NOT contracts</a:t>
            </a:r>
          </a:p>
          <a:p>
            <a:pPr lvl="1"/>
            <a:r>
              <a:rPr lang="en-US" dirty="0"/>
              <a:t>Human resources</a:t>
            </a:r>
          </a:p>
          <a:p>
            <a:pPr lvl="2"/>
            <a:r>
              <a:rPr lang="en-US" dirty="0"/>
              <a:t>Early career talent (“seed corn”); community building; mentoring;</a:t>
            </a:r>
          </a:p>
          <a:p>
            <a:pPr lvl="1"/>
            <a:r>
              <a:rPr lang="en-US" dirty="0"/>
              <a:t>Content types</a:t>
            </a:r>
          </a:p>
          <a:p>
            <a:pPr lvl="2"/>
            <a:r>
              <a:rPr lang="en-US" dirty="0"/>
              <a:t>“Ontology”, natural kinds; experimental approaches; no time horizon; “leveraging”</a:t>
            </a:r>
          </a:p>
          <a:p>
            <a:pPr lvl="1"/>
            <a:r>
              <a:rPr lang="en-US" dirty="0"/>
              <a:t>Uncertainty management</a:t>
            </a:r>
          </a:p>
          <a:p>
            <a:pPr lvl="2"/>
            <a:r>
              <a:rPr lang="en-US" dirty="0"/>
              <a:t>Acknowledgement of risk; attempts to learn from failure; mapping exploration; frustrating ex-post evaluation</a:t>
            </a:r>
          </a:p>
          <a:p>
            <a:pPr lvl="1"/>
            <a:r>
              <a:rPr lang="en-US" dirty="0"/>
              <a:t>Expected products</a:t>
            </a:r>
          </a:p>
          <a:p>
            <a:pPr lvl="2"/>
            <a:r>
              <a:rPr lang="en-US" dirty="0"/>
              <a:t>Publications; reputation; career trajectory; “exemplars”; outcome disclaimers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2942BA-D86A-46DC-A17F-DF5D120BE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26,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F7636C-9D35-42CB-A417-D9D827CB1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AESIS Workshop - Juan Rogers (c) All rights reserved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16FA4A-B57E-4F69-B234-F941A7221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462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647"/>
    </mc:Choice>
    <mc:Fallback xmlns="">
      <p:transition spd="slow" advTm="13647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89947-D3BD-4387-855F-11E692BC2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73884"/>
          </a:xfrm>
        </p:spPr>
        <p:txBody>
          <a:bodyPr/>
          <a:lstStyle/>
          <a:p>
            <a:r>
              <a:rPr lang="en-US" dirty="0"/>
              <a:t>3. Patterns of Support in Foundations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4B42F-6F65-42E3-9C50-854DB1454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5010" y="1598867"/>
            <a:ext cx="10018713" cy="1320917"/>
          </a:xfrm>
        </p:spPr>
        <p:txBody>
          <a:bodyPr/>
          <a:lstStyle/>
          <a:p>
            <a:r>
              <a:rPr lang="en-US" dirty="0"/>
              <a:t>Dimensions clearly present in all foundation cases</a:t>
            </a:r>
          </a:p>
          <a:p>
            <a:r>
              <a:rPr lang="en-US" dirty="0"/>
              <a:t>Foundations differ in combination of dimensions to emphasize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19248D-B5E5-41CA-B1D4-5453E19EA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26,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5C2F35-7A8B-4E95-A896-B7FF907A2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AESIS Workshop - Juan Rogers (c) All rights reserved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2041C5-AE41-4CE4-87E1-CA93584EE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15</a:t>
            </a:fld>
            <a:endParaRPr lang="en-US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2405B4C-5AB4-827B-CB0B-45CD1FE8A266}"/>
              </a:ext>
            </a:extLst>
          </p:cNvPr>
          <p:cNvGrpSpPr/>
          <p:nvPr/>
        </p:nvGrpSpPr>
        <p:grpSpPr>
          <a:xfrm>
            <a:off x="1233182" y="2588817"/>
            <a:ext cx="8994536" cy="3358978"/>
            <a:chOff x="906254" y="2919784"/>
            <a:chExt cx="9245963" cy="3609283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8818831-5B78-4E7B-BA4F-7C483DB00C6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06254" y="2919785"/>
              <a:ext cx="2143227" cy="1744493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7DD778A-5C97-435C-9636-B666F2C8F1B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103988" y="2919785"/>
              <a:ext cx="2313071" cy="1744492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3B45A205-0B43-4DD3-A648-B58AEF75581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471566" y="2919784"/>
              <a:ext cx="2313071" cy="1744493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32726782-9F49-4A4A-B84E-B36019A7F1F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839145" y="2919784"/>
              <a:ext cx="2313072" cy="1744491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0DE4C28C-7120-4A6C-A6DE-EC3A1957BDA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44955" y="4784575"/>
              <a:ext cx="2609051" cy="1744492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2881806D-C35C-476B-88BA-7935A3D2B8F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454253" y="4784573"/>
              <a:ext cx="2609051" cy="1744494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31D25868-3093-40F7-ADEF-137ABAEE700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7163551" y="4784576"/>
              <a:ext cx="2609051" cy="174449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09443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577"/>
    </mc:Choice>
    <mc:Fallback xmlns="">
      <p:transition spd="slow" advTm="7577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32849-D9C6-5FD7-56B8-96F6166E5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967036"/>
          </a:xfrm>
        </p:spPr>
        <p:txBody>
          <a:bodyPr/>
          <a:lstStyle/>
          <a:p>
            <a:r>
              <a:rPr lang="en-US" dirty="0"/>
              <a:t>Principles of Systems Approaches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52E6C-593A-A974-8B2C-41D9553B9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5128" y="1744911"/>
            <a:ext cx="10227896" cy="404629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Systems: “The whole is more (less) than the sum of its parts”</a:t>
            </a:r>
          </a:p>
          <a:p>
            <a:pPr lvl="1"/>
            <a:r>
              <a:rPr lang="en-US" dirty="0"/>
              <a:t>Emergent patterns of performance due to interactions among components</a:t>
            </a:r>
          </a:p>
          <a:p>
            <a:pPr lvl="2"/>
            <a:r>
              <a:rPr lang="en-US" dirty="0"/>
              <a:t>Moderating effects; reinforcing and stabilizing feedback; threshold effects; saturation effects</a:t>
            </a:r>
          </a:p>
          <a:p>
            <a:r>
              <a:rPr lang="en-US" dirty="0"/>
              <a:t>Features of methods:</a:t>
            </a:r>
          </a:p>
          <a:p>
            <a:pPr lvl="1"/>
            <a:r>
              <a:rPr lang="en-US" dirty="0"/>
              <a:t>Requires mapping of some sort </a:t>
            </a:r>
          </a:p>
          <a:p>
            <a:pPr lvl="2"/>
            <a:r>
              <a:rPr lang="en-US" dirty="0"/>
              <a:t>Establish boundaries (full system, part of another system, relevance and importance of boundaries)</a:t>
            </a:r>
          </a:p>
          <a:p>
            <a:pPr lvl="2"/>
            <a:r>
              <a:rPr lang="en-US" dirty="0"/>
              <a:t>Identify components, relations/interactions, hierarchies and their attributes</a:t>
            </a:r>
          </a:p>
          <a:p>
            <a:pPr lvl="1"/>
            <a:r>
              <a:rPr lang="en-US" dirty="0"/>
              <a:t>Determine key observation points (data needs)</a:t>
            </a:r>
          </a:p>
          <a:p>
            <a:pPr lvl="1"/>
            <a:r>
              <a:rPr lang="en-US" dirty="0"/>
              <a:t>Design measures for compound effects (interactions leading to system emergent patterns)</a:t>
            </a:r>
          </a:p>
          <a:p>
            <a:pPr lvl="2"/>
            <a:r>
              <a:rPr lang="en-US" dirty="0"/>
              <a:t>Enabling vs. constraining; convergent vs. competing; , </a:t>
            </a:r>
          </a:p>
          <a:p>
            <a:pPr lvl="1"/>
            <a:r>
              <a:rPr lang="en-US" dirty="0"/>
              <a:t>Determine time dependent phenomena (dynamics, measurement of trends)</a:t>
            </a:r>
          </a:p>
          <a:p>
            <a:pPr lvl="1"/>
            <a:r>
              <a:rPr lang="en-US" dirty="0"/>
              <a:t>Determine framework conditions (rules, culture, overriding values (constitutive and contextual, “ideal types”)</a:t>
            </a:r>
          </a:p>
          <a:p>
            <a:pPr lvl="2"/>
            <a:r>
              <a:rPr lang="en-US" dirty="0"/>
              <a:t>Features that have stable (predictable) dynamics and others that are prone to direction changes (unpredictable)</a:t>
            </a:r>
          </a:p>
          <a:p>
            <a:pPr lvl="1"/>
            <a:r>
              <a:rPr lang="en-US" dirty="0"/>
              <a:t>Consider the vantage point for system view</a:t>
            </a:r>
          </a:p>
          <a:p>
            <a:pPr lvl="2"/>
            <a:r>
              <a:rPr lang="en-US" dirty="0"/>
              <a:t>Audience for system outcomes and impacts: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3DDF92-56DD-C329-8C2A-6E8CD43E1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26,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C888AD-3E4B-933B-6659-5A4CB6693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AESIS Workshop - Juan Rogers (c) All rights reserved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7D067A-2813-BD4B-4B77-6F011A749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860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460D3-0DE5-A189-3E56-710687E7C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99719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D5D1D-3727-6D69-8E81-4038AA5BD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929469"/>
            <a:ext cx="10018713" cy="3861732"/>
          </a:xfrm>
        </p:spPr>
        <p:txBody>
          <a:bodyPr/>
          <a:lstStyle/>
          <a:p>
            <a:r>
              <a:rPr lang="en-US" dirty="0"/>
              <a:t>Outcome and impact assessment is generally relative to a system</a:t>
            </a:r>
          </a:p>
          <a:p>
            <a:r>
              <a:rPr lang="en-US" dirty="0"/>
              <a:t>System thinking requires methodology flexibility and creativity</a:t>
            </a:r>
          </a:p>
          <a:p>
            <a:r>
              <a:rPr lang="en-US" dirty="0"/>
              <a:t>Often leads to a fundamental research project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26A98-E67D-4766-CB2E-0792EDF7D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26,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0A86E3-917F-AAA3-F723-11E2D641B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AESIS Workshop - Juan Rogers (c) All rights reserved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293B44-3C59-D5C7-769F-56D794BB9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2702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97EC4-88BC-1D71-A689-305CEC4EA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B9D7B-CE87-9C36-6BF4-F7202DD50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080261"/>
            <a:ext cx="10018713" cy="3710940"/>
          </a:xfrm>
        </p:spPr>
        <p:txBody>
          <a:bodyPr>
            <a:normAutofit/>
          </a:bodyPr>
          <a:lstStyle/>
          <a:p>
            <a:r>
              <a:rPr lang="en-US" dirty="0"/>
              <a:t>Select the focus of interest in the group (program, agency, institution, etc.) </a:t>
            </a:r>
          </a:p>
          <a:p>
            <a:r>
              <a:rPr lang="en-US" dirty="0"/>
              <a:t>Determine the relevant system for your impact assessment challenges</a:t>
            </a:r>
          </a:p>
          <a:p>
            <a:r>
              <a:rPr lang="en-US" dirty="0"/>
              <a:t>Identify key assumptions held now: check their validity</a:t>
            </a:r>
          </a:p>
          <a:p>
            <a:r>
              <a:rPr lang="en-US" dirty="0"/>
              <a:t>Sketch a rough outline of the system map (“back-0f-envelope”)</a:t>
            </a:r>
          </a:p>
          <a:p>
            <a:r>
              <a:rPr lang="en-US" dirty="0"/>
              <a:t>Identify key interactions and the measurement challenge they represent</a:t>
            </a:r>
          </a:p>
          <a:p>
            <a:r>
              <a:rPr lang="en-US" dirty="0"/>
              <a:t>Identify key framework conditions that may shape the approach</a:t>
            </a:r>
          </a:p>
          <a:p>
            <a:r>
              <a:rPr lang="en-US" dirty="0"/>
              <a:t>Draw some conclusions </a:t>
            </a:r>
            <a:r>
              <a:rPr lang="en-US"/>
              <a:t>to share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6EA836-79B0-5B12-9CA6-D892CEBEB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26,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EEE1D-349B-0C3B-20AD-35955C3E2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AESIS Workshop - Juan Rogers (c) All rights reserved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C83B90-6CB1-0DE3-E017-C8662BABB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446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63F73-DAD9-3383-D15B-F08CE7365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CF067-D418-E220-EE80-F69A0258B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281807"/>
            <a:ext cx="10018713" cy="3509394"/>
          </a:xfrm>
        </p:spPr>
        <p:txBody>
          <a:bodyPr/>
          <a:lstStyle/>
          <a:p>
            <a:r>
              <a:rPr lang="en-US" dirty="0"/>
              <a:t>Framing and Measuring: Systems and Indicators</a:t>
            </a:r>
          </a:p>
          <a:p>
            <a:r>
              <a:rPr lang="en-US" dirty="0"/>
              <a:t>Examples of Systems Evaluation Challenges</a:t>
            </a:r>
          </a:p>
          <a:p>
            <a:r>
              <a:rPr lang="en-US" dirty="0"/>
              <a:t>Some Principles on Systems Approaches</a:t>
            </a:r>
          </a:p>
          <a:p>
            <a:r>
              <a:rPr lang="en-US" dirty="0"/>
              <a:t>Group Discussion Prompt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A6E4BA-503D-4217-E281-7A56DF996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26,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F0AEA-4861-A3F9-E88F-C9892C5C6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AESIS Workshop - Juan Rogers (c) All rights reserved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EFAE90-AAFC-BC66-638B-1B3BA3729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36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F1FFA-98F7-B12D-244A-69F0DD569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073727"/>
          </a:xfrm>
        </p:spPr>
        <p:txBody>
          <a:bodyPr/>
          <a:lstStyle/>
          <a:p>
            <a:r>
              <a:rPr lang="en-US" dirty="0"/>
              <a:t>Framing and Measuring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31736-0FF1-AB19-B433-8D407BB385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759527"/>
            <a:ext cx="10018713" cy="403167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Standard problems in evaluating impact of science:</a:t>
            </a:r>
          </a:p>
          <a:p>
            <a:pPr lvl="1"/>
            <a:r>
              <a:rPr lang="en-US" dirty="0"/>
              <a:t>Long term effects</a:t>
            </a:r>
          </a:p>
          <a:p>
            <a:pPr lvl="1"/>
            <a:r>
              <a:rPr lang="en-US" dirty="0"/>
              <a:t>Attribution of effects</a:t>
            </a:r>
          </a:p>
          <a:p>
            <a:pPr lvl="2"/>
            <a:r>
              <a:rPr lang="en-US" dirty="0"/>
              <a:t>Many reasons: unknown knowledge flow pathways; transformation upon use; science as effect rather than cause; unknown impact mechanisms; field and topic differences. </a:t>
            </a:r>
          </a:p>
          <a:p>
            <a:pPr lvl="1"/>
            <a:r>
              <a:rPr lang="en-US" dirty="0"/>
              <a:t>Low downstream involvement</a:t>
            </a:r>
          </a:p>
          <a:p>
            <a:r>
              <a:rPr lang="en-US" dirty="0"/>
              <a:t>Framing (assumptions): </a:t>
            </a:r>
          </a:p>
          <a:p>
            <a:pPr lvl="1"/>
            <a:r>
              <a:rPr lang="en-US" dirty="0"/>
              <a:t>Instrumental view of knowledge/science</a:t>
            </a:r>
          </a:p>
          <a:p>
            <a:pPr lvl="1"/>
            <a:r>
              <a:rPr lang="en-US" dirty="0"/>
              <a:t>Independence of activity/effects pathways</a:t>
            </a:r>
          </a:p>
          <a:p>
            <a:pPr lvl="1"/>
            <a:r>
              <a:rPr lang="en-US" dirty="0"/>
              <a:t>Aggregate effects of knowledge/science are additive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5A5226-7332-EBCD-1D39-C452BA2B5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26,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659ECB-2197-FB3E-70B0-D434D858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AESIS Workshop - Juan Rogers (c) All rights reserved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786389-1293-145F-ED67-6D325BEA4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442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91323-8D62-9953-BA63-CEF23A211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184564"/>
          </a:xfrm>
        </p:spPr>
        <p:txBody>
          <a:bodyPr/>
          <a:lstStyle/>
          <a:p>
            <a:r>
              <a:rPr lang="en-US" dirty="0"/>
              <a:t>Framing and Measuring: Systems Thinking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7E6A5-5C48-63D0-E1D0-BAB5E8D8C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870365"/>
            <a:ext cx="10018713" cy="3920835"/>
          </a:xfrm>
        </p:spPr>
        <p:txBody>
          <a:bodyPr/>
          <a:lstStyle/>
          <a:p>
            <a:r>
              <a:rPr lang="en-US" dirty="0"/>
              <a:t>Common assumptions are mostly false:</a:t>
            </a:r>
          </a:p>
          <a:p>
            <a:pPr lvl="1"/>
            <a:r>
              <a:rPr lang="en-US" dirty="0"/>
              <a:t>Role of stakeholders in defining the value of science</a:t>
            </a:r>
          </a:p>
          <a:p>
            <a:pPr lvl="1"/>
            <a:r>
              <a:rPr lang="en-US" dirty="0"/>
              <a:t>Output is obviously “disproportionate”</a:t>
            </a:r>
          </a:p>
          <a:p>
            <a:pPr lvl="1"/>
            <a:r>
              <a:rPr lang="en-US" dirty="0"/>
              <a:t>Attribution of effects is not separable</a:t>
            </a:r>
          </a:p>
          <a:p>
            <a:pPr lvl="1"/>
            <a:r>
              <a:rPr lang="en-US" dirty="0"/>
              <a:t>Knowledge as input changes the system structure</a:t>
            </a:r>
          </a:p>
          <a:p>
            <a:pPr lvl="1"/>
            <a:r>
              <a:rPr lang="en-US" dirty="0"/>
              <a:t>Unpredictable branches and multiple development directions</a:t>
            </a:r>
          </a:p>
          <a:p>
            <a:r>
              <a:rPr lang="en-US" dirty="0"/>
              <a:t>A few illustrations from past projects…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BC219F-7413-5F6B-3D95-9C2D886FD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26,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4C5D5C-91A9-401A-F2D5-AF98A52F2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AESIS Workshop - Juan Rogers (c) All rights reserved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1D5CB5-9CE4-2C7E-4C24-89EFC173B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334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639081E8-021C-A02D-AA87-DECA090D2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May 26, 2022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8F889C7A-B1F9-E12E-15E6-524062044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AESIS Workshop - Juan Rogers (c) All rights reserved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05B617B-5CEE-F176-B0E2-B1D182116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FAE62-5F6A-4D88-AA9C-2745E5490B58}" type="slidenum">
              <a:rPr lang="en-US" altLang="en-US"/>
              <a:pPr/>
              <a:t>5</a:t>
            </a:fld>
            <a:endParaRPr lang="en-US" altLang="en-US"/>
          </a:p>
        </p:txBody>
      </p:sp>
      <p:graphicFrame>
        <p:nvGraphicFramePr>
          <p:cNvPr id="11269" name="Object 5">
            <a:extLst>
              <a:ext uri="{FF2B5EF4-FFF2-40B4-BE49-F238E27FC236}">
                <a16:creationId xmlns:a16="http://schemas.microsoft.com/office/drawing/2014/main" id="{58034FE0-6E17-B136-7034-B511406230B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9880376"/>
              </p:ext>
            </p:extLst>
          </p:nvPr>
        </p:nvGraphicFramePr>
        <p:xfrm>
          <a:off x="3389152" y="742820"/>
          <a:ext cx="6593048" cy="33021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Picture" r:id="rId3" imgW="6210360" imgH="3740040" progId="Word.Picture.8">
                  <p:embed/>
                </p:oleObj>
              </mc:Choice>
              <mc:Fallback>
                <p:oleObj name="Picture" r:id="rId3" imgW="6210360" imgH="3740040" progId="Word.Picture.8">
                  <p:embed/>
                  <p:pic>
                    <p:nvPicPr>
                      <p:cNvPr id="11269" name="Object 5">
                        <a:extLst>
                          <a:ext uri="{FF2B5EF4-FFF2-40B4-BE49-F238E27FC236}">
                            <a16:creationId xmlns:a16="http://schemas.microsoft.com/office/drawing/2014/main" id="{58034FE0-6E17-B136-7034-B511406230B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9152" y="742820"/>
                        <a:ext cx="6593048" cy="330213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0" name="Text Box 6">
            <a:extLst>
              <a:ext uri="{FF2B5EF4-FFF2-40B4-BE49-F238E27FC236}">
                <a16:creationId xmlns:a16="http://schemas.microsoft.com/office/drawing/2014/main" id="{1B826081-CC4F-2180-C9C0-66A822D8DA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9152" y="4038601"/>
            <a:ext cx="6593048" cy="169947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1000" b="1" dirty="0"/>
              <a:t>Legend</a:t>
            </a:r>
          </a:p>
          <a:p>
            <a:r>
              <a:rPr lang="en-US" altLang="en-US" sz="1000" dirty="0"/>
              <a:t>Ri: Research uses; Li: Licenses; Ci: Commercial development; Hi: Human capital; Cpi: Commercial plants; </a:t>
            </a:r>
          </a:p>
          <a:p>
            <a:r>
              <a:rPr lang="en-US" altLang="en-US" sz="1000" dirty="0" err="1"/>
              <a:t>Cni</a:t>
            </a:r>
            <a:r>
              <a:rPr lang="en-US" altLang="en-US" sz="1000" dirty="0"/>
              <a:t>: Consulting; </a:t>
            </a:r>
            <a:r>
              <a:rPr lang="en-US" altLang="en-US" sz="1000" dirty="0" err="1"/>
              <a:t>Rci</a:t>
            </a:r>
            <a:r>
              <a:rPr lang="en-US" altLang="en-US" sz="1000" dirty="0"/>
              <a:t>: Research collaborations</a:t>
            </a:r>
          </a:p>
          <a:p>
            <a:r>
              <a:rPr lang="en-US" altLang="en-US" sz="1000" dirty="0"/>
              <a:t>R1	Energy flow optimization software	H1	Graduates to software industries	</a:t>
            </a:r>
            <a:endParaRPr lang="en-US" altLang="en-US" sz="1200" dirty="0"/>
          </a:p>
          <a:p>
            <a:r>
              <a:rPr lang="en-US" altLang="en-US" sz="1000" dirty="0"/>
              <a:t>R2	Energy integration expert systems	H2	Graduates to chemical industries	</a:t>
            </a:r>
            <a:endParaRPr lang="en-US" altLang="en-US" sz="1200" dirty="0"/>
          </a:p>
          <a:p>
            <a:r>
              <a:rPr lang="en-US" altLang="en-US" sz="1000" dirty="0"/>
              <a:t>R3	Batch process modeling 	H3	From software to chemical industries	</a:t>
            </a:r>
            <a:endParaRPr lang="en-US" altLang="en-US" sz="1200" dirty="0"/>
          </a:p>
          <a:p>
            <a:r>
              <a:rPr lang="en-US" altLang="en-US" sz="1000" dirty="0"/>
              <a:t>L1	Aspen Technologies	Cpi	Commercial plant uses	</a:t>
            </a:r>
            <a:endParaRPr lang="en-US" altLang="en-US" sz="1200" dirty="0"/>
          </a:p>
          <a:p>
            <a:r>
              <a:rPr lang="en-US" altLang="en-US" sz="1000" dirty="0"/>
              <a:t>L2	Competing companies	</a:t>
            </a:r>
            <a:r>
              <a:rPr lang="en-US" altLang="en-US" sz="1000" dirty="0" err="1"/>
              <a:t>Cni</a:t>
            </a:r>
            <a:r>
              <a:rPr lang="en-US" altLang="en-US" sz="1000" dirty="0"/>
              <a:t>	Consulting portfolio	</a:t>
            </a:r>
            <a:endParaRPr lang="en-US" altLang="en-US" sz="1200" dirty="0"/>
          </a:p>
          <a:p>
            <a:r>
              <a:rPr lang="en-US" altLang="en-US" sz="1000" dirty="0"/>
              <a:t>C1	Aspen Tech software	P	BES program management portfolio	</a:t>
            </a:r>
            <a:endParaRPr lang="en-US" altLang="en-US" sz="1200" dirty="0"/>
          </a:p>
          <a:p>
            <a:r>
              <a:rPr lang="en-US" altLang="en-US" sz="1000" dirty="0"/>
              <a:t>C2	Competing products	Rc1	Research collaboration	</a:t>
            </a:r>
            <a:endParaRPr lang="en-US" altLang="en-US" sz="1200" dirty="0"/>
          </a:p>
          <a:p>
            <a:endParaRPr lang="en-US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FBABBDD-19D4-6C98-099C-2229419AB90E}"/>
              </a:ext>
            </a:extLst>
          </p:cNvPr>
          <p:cNvSpPr txBox="1"/>
          <p:nvPr/>
        </p:nvSpPr>
        <p:spPr>
          <a:xfrm>
            <a:off x="4417329" y="377695"/>
            <a:ext cx="52391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Value-in-use map for Synthesis and Optimization of Chemical Processes case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10CF8E55-00E3-A247-9AF7-A68CF4E89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May 26, 2022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596E53DA-887D-652F-7533-B4060E461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AESIS Workshop - Juan Rogers (c) All rights reserved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B7E14F43-ED31-62CF-4B2C-6A524FD08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CA99-B7BB-4D3B-AB30-C6D15E5A15BC}" type="slidenum">
              <a:rPr lang="en-US" altLang="en-US"/>
              <a:pPr/>
              <a:t>6</a:t>
            </a:fld>
            <a:endParaRPr lang="en-US" altLang="en-US"/>
          </a:p>
        </p:txBody>
      </p:sp>
      <p:graphicFrame>
        <p:nvGraphicFramePr>
          <p:cNvPr id="13316" name="Object 4">
            <a:extLst>
              <a:ext uri="{FF2B5EF4-FFF2-40B4-BE49-F238E27FC236}">
                <a16:creationId xmlns:a16="http://schemas.microsoft.com/office/drawing/2014/main" id="{D9F3D40D-471D-49CE-972D-06DB44A222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542372"/>
              </p:ext>
            </p:extLst>
          </p:nvPr>
        </p:nvGraphicFramePr>
        <p:xfrm>
          <a:off x="3263317" y="955440"/>
          <a:ext cx="6795082" cy="34641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Picture" r:id="rId3" imgW="6217920" imgH="4610880" progId="Word.Picture.8">
                  <p:embed/>
                </p:oleObj>
              </mc:Choice>
              <mc:Fallback>
                <p:oleObj name="Picture" r:id="rId3" imgW="6217920" imgH="4610880" progId="Word.Picture.8">
                  <p:embed/>
                  <p:pic>
                    <p:nvPicPr>
                      <p:cNvPr id="13316" name="Object 4">
                        <a:extLst>
                          <a:ext uri="{FF2B5EF4-FFF2-40B4-BE49-F238E27FC236}">
                            <a16:creationId xmlns:a16="http://schemas.microsoft.com/office/drawing/2014/main" id="{D9F3D40D-471D-49CE-972D-06DB44A2225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3317" y="955440"/>
                        <a:ext cx="6795082" cy="3464159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Text Box 5">
            <a:extLst>
              <a:ext uri="{FF2B5EF4-FFF2-40B4-BE49-F238E27FC236}">
                <a16:creationId xmlns:a16="http://schemas.microsoft.com/office/drawing/2014/main" id="{A97CE871-88D8-30A2-6298-A112BD5314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3317" y="4419601"/>
            <a:ext cx="6795082" cy="139397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1000" b="1" dirty="0"/>
              <a:t>Legend:</a:t>
            </a:r>
          </a:p>
          <a:p>
            <a:r>
              <a:rPr lang="en-US" altLang="en-US" sz="1000" dirty="0"/>
              <a:t>Ri: Research uses; </a:t>
            </a:r>
            <a:r>
              <a:rPr lang="en-US" altLang="en-US" sz="1000" dirty="0" err="1"/>
              <a:t>Rci</a:t>
            </a:r>
            <a:r>
              <a:rPr lang="en-US" altLang="en-US" sz="1000" dirty="0"/>
              <a:t>: Research collaborations; </a:t>
            </a:r>
            <a:r>
              <a:rPr lang="en-US" altLang="en-US" sz="1000" dirty="0" err="1"/>
              <a:t>Pri</a:t>
            </a:r>
            <a:r>
              <a:rPr lang="en-US" altLang="en-US" sz="1000" dirty="0"/>
              <a:t>: Industry partnerships.</a:t>
            </a:r>
          </a:p>
          <a:p>
            <a:r>
              <a:rPr lang="en-US" altLang="en-US" sz="1000" dirty="0"/>
              <a:t>R1	PENI Spectroscopy			Rc1	LBL	Pt1	Patent 1	</a:t>
            </a:r>
            <a:endParaRPr lang="en-US" altLang="en-US" sz="1200" dirty="0"/>
          </a:p>
          <a:p>
            <a:r>
              <a:rPr lang="en-US" altLang="en-US" sz="1000" dirty="0"/>
              <a:t>R2	Double resonance			Rc2	UCSF	Pt2	Patent 2	</a:t>
            </a:r>
            <a:endParaRPr lang="en-US" altLang="en-US" sz="1200" dirty="0"/>
          </a:p>
          <a:p>
            <a:r>
              <a:rPr lang="en-US" altLang="en-US" sz="1000" dirty="0"/>
              <a:t>R3	Multi-quantum NMR			Rc3	Cornell	L</a:t>
            </a:r>
            <a:r>
              <a:rPr lang="en-US" altLang="en-US" sz="1000" baseline="-25000" dirty="0"/>
              <a:t>1…</a:t>
            </a:r>
            <a:r>
              <a:rPr lang="en-US" altLang="en-US" sz="1000" baseline="-25000" dirty="0" err="1"/>
              <a:t>i</a:t>
            </a:r>
            <a:r>
              <a:rPr lang="en-US" altLang="en-US" sz="1000" dirty="0"/>
              <a:t>	Licenses	</a:t>
            </a:r>
            <a:endParaRPr lang="en-US" altLang="en-US" sz="1200" dirty="0"/>
          </a:p>
          <a:p>
            <a:r>
              <a:rPr lang="en-US" altLang="en-US" sz="1000" dirty="0"/>
              <a:t>R4	Zero-filed NMR				Pr1	Exxon	A1	Award “R&amp;D 100”	</a:t>
            </a:r>
            <a:endParaRPr lang="en-US" altLang="en-US" sz="1200" dirty="0"/>
          </a:p>
          <a:p>
            <a:r>
              <a:rPr lang="en-US" altLang="en-US" sz="1000" dirty="0"/>
              <a:t>R5	Double rotation &amp; Dynamic angle opening	Pr2	Mobil	H1	Human capital: Academic	</a:t>
            </a:r>
            <a:endParaRPr lang="en-US" altLang="en-US" sz="1200" dirty="0"/>
          </a:p>
          <a:p>
            <a:r>
              <a:rPr lang="en-US" altLang="en-US" sz="1000" dirty="0"/>
              <a:t>R6	Xe polarization				Pr3	Monsanto	H2	Human Capital: Industry	</a:t>
            </a:r>
            <a:endParaRPr lang="en-US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92F8700-7879-2301-86F5-984E869A0F7F}"/>
              </a:ext>
            </a:extLst>
          </p:cNvPr>
          <p:cNvSpPr txBox="1"/>
          <p:nvPr/>
        </p:nvSpPr>
        <p:spPr>
          <a:xfrm>
            <a:off x="5024499" y="609600"/>
            <a:ext cx="31965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Value-in-use map for NMR Spectroscopy Case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0FDC6842-7E40-0923-682A-192CBF1F9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May 26, 2022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50874E1E-3C31-9DEF-41F3-75276CE86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AESIS Workshop - Juan Rogers (c) All rights reserved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E7BBA473-29A6-2D32-8691-19095018D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69D1D-565C-4093-9455-4872B674FA8C}" type="slidenum">
              <a:rPr lang="en-US" altLang="en-US"/>
              <a:pPr/>
              <a:t>7</a:t>
            </a:fld>
            <a:endParaRPr lang="en-US" altLang="en-US"/>
          </a:p>
        </p:txBody>
      </p:sp>
      <p:graphicFrame>
        <p:nvGraphicFramePr>
          <p:cNvPr id="14340" name="Object 4">
            <a:extLst>
              <a:ext uri="{FF2B5EF4-FFF2-40B4-BE49-F238E27FC236}">
                <a16:creationId xmlns:a16="http://schemas.microsoft.com/office/drawing/2014/main" id="{FEB1C431-3B5C-3184-1683-009F1085B1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0641766"/>
              </p:ext>
            </p:extLst>
          </p:nvPr>
        </p:nvGraphicFramePr>
        <p:xfrm>
          <a:off x="2940665" y="840335"/>
          <a:ext cx="7084177" cy="29347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Picture" r:id="rId3" imgW="6207120" imgH="3283560" progId="Word.Picture.8">
                  <p:embed/>
                </p:oleObj>
              </mc:Choice>
              <mc:Fallback>
                <p:oleObj name="Picture" r:id="rId3" imgW="6207120" imgH="3283560" progId="Word.Picture.8">
                  <p:embed/>
                  <p:pic>
                    <p:nvPicPr>
                      <p:cNvPr id="14340" name="Object 4">
                        <a:extLst>
                          <a:ext uri="{FF2B5EF4-FFF2-40B4-BE49-F238E27FC236}">
                            <a16:creationId xmlns:a16="http://schemas.microsoft.com/office/drawing/2014/main" id="{FEB1C431-3B5C-3184-1683-009F1085B16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0665" y="840335"/>
                        <a:ext cx="7084177" cy="2934711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1" name="Text Box 5">
            <a:extLst>
              <a:ext uri="{FF2B5EF4-FFF2-40B4-BE49-F238E27FC236}">
                <a16:creationId xmlns:a16="http://schemas.microsoft.com/office/drawing/2014/main" id="{16A09D16-70A9-EBC2-6E83-404E7C411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0665" y="3775046"/>
            <a:ext cx="7084177" cy="192107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1000" b="1" dirty="0"/>
              <a:t>Legend</a:t>
            </a:r>
            <a:endParaRPr lang="en-US" altLang="en-US" sz="1000" dirty="0"/>
          </a:p>
          <a:p>
            <a:endParaRPr lang="en-US" altLang="en-US" sz="1000" dirty="0"/>
          </a:p>
          <a:p>
            <a:r>
              <a:rPr lang="en-US" altLang="en-US" sz="1000" dirty="0"/>
              <a:t>Ri: Research uses; Cai: Academic collaborations; Cri: Collaborations (CRADAs); </a:t>
            </a:r>
            <a:r>
              <a:rPr lang="en-US" altLang="en-US" sz="1000" dirty="0" err="1"/>
              <a:t>Pti</a:t>
            </a:r>
            <a:r>
              <a:rPr lang="en-US" altLang="en-US" sz="1000" dirty="0"/>
              <a:t>: Patents.</a:t>
            </a:r>
          </a:p>
          <a:p>
            <a:endParaRPr lang="en-US" altLang="en-US" sz="1000" dirty="0"/>
          </a:p>
          <a:p>
            <a:r>
              <a:rPr lang="en-US" altLang="en-US" sz="1000" dirty="0"/>
              <a:t>R1	Metals and Ceramics 	Pt1	Rolling technologies for eligible buffered substrates (</a:t>
            </a:r>
            <a:r>
              <a:rPr lang="en-US" altLang="en-US" sz="1000" dirty="0">
                <a:sym typeface="Symbol" panose="05050102010706020507" pitchFamily="18" charset="2"/>
              </a:rPr>
              <a:t></a:t>
            </a:r>
            <a:r>
              <a:rPr lang="en-US" altLang="en-US" sz="1000" dirty="0"/>
              <a:t>1993)	</a:t>
            </a:r>
            <a:endParaRPr lang="en-US" altLang="en-US" sz="1200" dirty="0"/>
          </a:p>
          <a:p>
            <a:r>
              <a:rPr lang="en-US" altLang="en-US" sz="1000" dirty="0"/>
              <a:t>R2	Solid State		Pt2	</a:t>
            </a:r>
            <a:r>
              <a:rPr lang="en-US" altLang="en-US" sz="1000" dirty="0" err="1"/>
              <a:t>RABiTS</a:t>
            </a:r>
            <a:r>
              <a:rPr lang="en-US" altLang="en-US" sz="1000" dirty="0"/>
              <a:t> 1 (</a:t>
            </a:r>
            <a:r>
              <a:rPr lang="en-US" altLang="en-US" sz="1000" dirty="0">
                <a:sym typeface="Symbol" panose="05050102010706020507" pitchFamily="18" charset="2"/>
              </a:rPr>
              <a:t></a:t>
            </a:r>
            <a:r>
              <a:rPr lang="en-US" altLang="en-US" sz="1000" dirty="0"/>
              <a:t>1999)	</a:t>
            </a:r>
            <a:endParaRPr lang="en-US" altLang="en-US" sz="1200" dirty="0"/>
          </a:p>
          <a:p>
            <a:r>
              <a:rPr lang="en-US" altLang="en-US" sz="1000" dirty="0"/>
              <a:t>R3	Chemical Successes	Pt3	</a:t>
            </a:r>
            <a:r>
              <a:rPr lang="en-US" altLang="en-US" sz="1000" dirty="0" err="1"/>
              <a:t>RABiTS</a:t>
            </a:r>
            <a:r>
              <a:rPr lang="en-US" altLang="en-US" sz="1000" dirty="0"/>
              <a:t> 2 (</a:t>
            </a:r>
            <a:r>
              <a:rPr lang="en-US" altLang="en-US" sz="1000" dirty="0">
                <a:sym typeface="Symbol" panose="05050102010706020507" pitchFamily="18" charset="2"/>
              </a:rPr>
              <a:t></a:t>
            </a:r>
            <a:r>
              <a:rPr lang="en-US" altLang="en-US" sz="1000" dirty="0"/>
              <a:t>1996)	</a:t>
            </a:r>
            <a:endParaRPr lang="en-US" altLang="en-US" sz="1200" dirty="0"/>
          </a:p>
          <a:p>
            <a:r>
              <a:rPr lang="en-US" altLang="en-US" sz="1000" dirty="0"/>
              <a:t>Ca1	University of Tennessee	Pa1	Public announcement 1	</a:t>
            </a:r>
            <a:endParaRPr lang="en-US" altLang="en-US" sz="1200" dirty="0"/>
          </a:p>
          <a:p>
            <a:r>
              <a:rPr lang="en-US" altLang="en-US" sz="1000" dirty="0"/>
              <a:t>Cr1	Energy Conversions	Pa2	Public announcement 2	</a:t>
            </a:r>
            <a:endParaRPr lang="en-US" altLang="en-US" sz="1200" dirty="0"/>
          </a:p>
          <a:p>
            <a:r>
              <a:rPr lang="en-US" altLang="en-US" sz="1000" dirty="0"/>
              <a:t>Cr2	Southwire/Westinghouse			</a:t>
            </a:r>
            <a:endParaRPr lang="en-US" altLang="en-US" sz="1200" dirty="0"/>
          </a:p>
          <a:p>
            <a:r>
              <a:rPr lang="en-US" altLang="en-US" sz="1000" dirty="0"/>
              <a:t>Cr3	3M, Southwire &amp; LANL			</a:t>
            </a:r>
            <a:endParaRPr lang="en-US" altLang="en-US" sz="12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A655817-8497-2975-A901-5FA91B29CB28}"/>
              </a:ext>
            </a:extLst>
          </p:cNvPr>
          <p:cNvSpPr txBox="1"/>
          <p:nvPr/>
        </p:nvSpPr>
        <p:spPr>
          <a:xfrm>
            <a:off x="4936053" y="543762"/>
            <a:ext cx="28588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Value-in-use map for ORNL </a:t>
            </a:r>
            <a:r>
              <a:rPr kumimoji="0" lang="en-US" alt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RABiTS</a:t>
            </a: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 case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BEE2B-66BD-E60D-9F53-CD23B72D7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Illustrative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120AC-9828-124B-F6E2-34E45C4FA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Policy mix effectiveness</a:t>
            </a:r>
          </a:p>
          <a:p>
            <a:r>
              <a:rPr lang="en-US" dirty="0"/>
              <a:t>Agency organizational effectiveness</a:t>
            </a:r>
          </a:p>
          <a:p>
            <a:r>
              <a:rPr lang="en-US" dirty="0"/>
              <a:t>Field level evaluation of research (philanthropic support)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6E15B0-7691-5D8D-250E-3A58BA832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26,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7AC5AC-2D81-21F0-A5D7-8870EAF6F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AESIS Workshop - Juan Rogers (c) All rights reserved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EA891-E6AC-BD47-7A51-CF3E55BBD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199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A0133-B063-255A-7218-174E491A3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942975"/>
          </a:xfrm>
        </p:spPr>
        <p:txBody>
          <a:bodyPr/>
          <a:lstStyle/>
          <a:p>
            <a:r>
              <a:rPr lang="en-US" dirty="0"/>
              <a:t>1. Policy Mix Effectiveness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220D639-2705-97D5-6811-C7A4D2952C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09010" y="1579973"/>
            <a:ext cx="7994013" cy="4287158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E6531C-110F-4DF2-42C7-6F98FFEEC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26, 2022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8EFC4-280A-167F-AECA-1FF513B95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AESIS Workshop - Juan Rogers (c) All rights reserved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DB7F51-23B0-BDD1-622D-432923C13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EE81CF-08D3-F1D5-D401-AFFF40E1744A}"/>
              </a:ext>
            </a:extLst>
          </p:cNvPr>
          <p:cNvSpPr txBox="1"/>
          <p:nvPr/>
        </p:nvSpPr>
        <p:spPr>
          <a:xfrm flipH="1">
            <a:off x="1880923" y="5109210"/>
            <a:ext cx="15652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From Maloney &amp; Cirera 2017</a:t>
            </a:r>
          </a:p>
        </p:txBody>
      </p:sp>
    </p:spTree>
    <p:extLst>
      <p:ext uri="{BB962C8B-B14F-4D97-AF65-F5344CB8AC3E}">
        <p14:creationId xmlns:p14="http://schemas.microsoft.com/office/powerpoint/2010/main" val="26486948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717</TotalTime>
  <Words>1390</Words>
  <Application>Microsoft Office PowerPoint</Application>
  <PresentationFormat>Widescreen</PresentationFormat>
  <Paragraphs>186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Corbel</vt:lpstr>
      <vt:lpstr>Parallax</vt:lpstr>
      <vt:lpstr>Picture</vt:lpstr>
      <vt:lpstr>Current and Emerging Approaches to Impact Evaluation: The Need for Systems Perspectives</vt:lpstr>
      <vt:lpstr>Presentation Outline</vt:lpstr>
      <vt:lpstr>Framing and Measuring </vt:lpstr>
      <vt:lpstr>Framing and Measuring: Systems Thinking</vt:lpstr>
      <vt:lpstr>PowerPoint Presentation</vt:lpstr>
      <vt:lpstr>PowerPoint Presentation</vt:lpstr>
      <vt:lpstr>PowerPoint Presentation</vt:lpstr>
      <vt:lpstr>Recent Illustrative Challenges</vt:lpstr>
      <vt:lpstr>1. Policy Mix Effectiveness</vt:lpstr>
      <vt:lpstr>1. Policy Mix Effectiveness</vt:lpstr>
      <vt:lpstr>1. Policy Mix Effectiveness</vt:lpstr>
      <vt:lpstr>2. Agency Effectiveness</vt:lpstr>
      <vt:lpstr>3. Field Level Assessment of Science</vt:lpstr>
      <vt:lpstr>3. Features of Each Dimension</vt:lpstr>
      <vt:lpstr>3. Patterns of Support in Foundations</vt:lpstr>
      <vt:lpstr>Principles of Systems Approaches</vt:lpstr>
      <vt:lpstr>Conclusion</vt:lpstr>
      <vt:lpstr>Group Activity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and Emerging Approaches to Impact Evaluation: The Need for Systems Perspectives</dc:title>
  <dc:creator>Rogers, Juan</dc:creator>
  <cp:lastModifiedBy>Rogers, Juan</cp:lastModifiedBy>
  <cp:revision>22</cp:revision>
  <dcterms:created xsi:type="dcterms:W3CDTF">2022-05-19T20:13:15Z</dcterms:created>
  <dcterms:modified xsi:type="dcterms:W3CDTF">2022-05-23T14:47:12Z</dcterms:modified>
</cp:coreProperties>
</file>